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93" r:id="rId6"/>
    <p:sldId id="294" r:id="rId7"/>
    <p:sldId id="261" r:id="rId8"/>
    <p:sldId id="295" r:id="rId9"/>
    <p:sldId id="296" r:id="rId10"/>
    <p:sldId id="297" r:id="rId11"/>
    <p:sldId id="298" r:id="rId12"/>
    <p:sldId id="308" r:id="rId13"/>
    <p:sldId id="260" r:id="rId14"/>
    <p:sldId id="262" r:id="rId15"/>
    <p:sldId id="266" r:id="rId16"/>
    <p:sldId id="265" r:id="rId17"/>
    <p:sldId id="263" r:id="rId18"/>
    <p:sldId id="264" r:id="rId19"/>
    <p:sldId id="299" r:id="rId20"/>
    <p:sldId id="267" r:id="rId21"/>
    <p:sldId id="268" r:id="rId22"/>
    <p:sldId id="272" r:id="rId23"/>
    <p:sldId id="270" r:id="rId24"/>
    <p:sldId id="307" r:id="rId25"/>
    <p:sldId id="273" r:id="rId26"/>
    <p:sldId id="275" r:id="rId27"/>
    <p:sldId id="300" r:id="rId28"/>
    <p:sldId id="269" r:id="rId29"/>
    <p:sldId id="301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76" r:id="rId38"/>
    <p:sldId id="280" r:id="rId39"/>
    <p:sldId id="302" r:id="rId40"/>
    <p:sldId id="303" r:id="rId41"/>
    <p:sldId id="304" r:id="rId42"/>
    <p:sldId id="311" r:id="rId43"/>
    <p:sldId id="312" r:id="rId44"/>
    <p:sldId id="313" r:id="rId45"/>
    <p:sldId id="314" r:id="rId46"/>
    <p:sldId id="315" r:id="rId47"/>
    <p:sldId id="281" r:id="rId48"/>
    <p:sldId id="305" r:id="rId49"/>
    <p:sldId id="309" r:id="rId50"/>
    <p:sldId id="282" r:id="rId51"/>
    <p:sldId id="306" r:id="rId52"/>
    <p:sldId id="310" r:id="rId53"/>
    <p:sldId id="274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9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3" autoAdjust="0"/>
    <p:restoredTop sz="94627" autoAdjust="0"/>
  </p:normalViewPr>
  <p:slideViewPr>
    <p:cSldViewPr>
      <p:cViewPr varScale="1">
        <p:scale>
          <a:sx n="45" d="100"/>
          <a:sy n="45" d="100"/>
        </p:scale>
        <p:origin x="-108" y="-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1027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CC7E3-8593-4B78-8651-0F2E99D7AE13}" type="datetimeFigureOut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7435E-43E1-4130-9C17-3BD446C622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435E-43E1-4130-9C17-3BD446C622D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435E-43E1-4130-9C17-3BD446C622DB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435E-43E1-4130-9C17-3BD446C622D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435E-43E1-4130-9C17-3BD446C622DB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 включает перечисление частей работы (от введения до приложений) с указанием страницы, на которой начинается каждая часть;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435E-43E1-4130-9C17-3BD446C622D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 включает перечисление частей работы (от введения до приложений) с указанием страницы, на которой начинается каждая часть;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435E-43E1-4130-9C17-3BD446C622D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15F8-C188-466D-941F-265691D922A2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64D4-17F9-4203-A090-3B3EFD520B26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1213-EBE1-40D5-8EFB-352B76460F2B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AA31-5ACC-406F-BE88-1CCA960AF70E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F3D-DFC3-410B-A285-4E9E441DF8B6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6249-309C-4EFB-A011-129DD5BA071E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ACBF-D3D7-4661-A5C0-21692ABD2CD0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8BC9-FD39-4A9E-B679-36A3030F19DF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3D24-1F3F-4353-8466-038F03DD5518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27AB-C20E-4C88-B11E-93198D5A3187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776-C7B2-4996-B75F-3A9E38797456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9F3C03-EACF-4E04-83FE-6F8E50CEE398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643182"/>
            <a:ext cx="8458200" cy="15716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СОДЕРЖАНИЮ И ОФОРМЛЕНИЮ ВЫПУСКНОЙ КВАЛИФИКАЦИОННОЙ РАБОТЫ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71538" y="142852"/>
            <a:ext cx="7536330" cy="1944216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b="1" dirty="0" smtClean="0"/>
              <a:t>МЕДИЦИНСКИЙ КОЛЛЕДЖ</a:t>
            </a:r>
          </a:p>
          <a:p>
            <a:pPr algn="ctr"/>
            <a:r>
              <a:rPr lang="ru-RU" sz="2300" b="1" dirty="0" smtClean="0"/>
              <a:t>Института «Медицинская академия </a:t>
            </a:r>
            <a:r>
              <a:rPr lang="en-US" sz="2300" b="1" dirty="0" smtClean="0"/>
              <a:t/>
            </a:r>
            <a:br>
              <a:rPr lang="en-US" sz="2300" b="1" dirty="0" smtClean="0"/>
            </a:br>
            <a:r>
              <a:rPr lang="ru-RU" sz="2300" b="1" dirty="0" smtClean="0"/>
              <a:t>им. С. И. Георгиевского»</a:t>
            </a:r>
          </a:p>
          <a:p>
            <a:pPr algn="ctr"/>
            <a:r>
              <a:rPr lang="ru-RU" sz="2300" b="1" dirty="0" smtClean="0"/>
              <a:t>ФГАОУ ВО «КФУ им. В. И. Вернадского»</a:t>
            </a:r>
          </a:p>
          <a:p>
            <a:endParaRPr lang="ru-RU" dirty="0"/>
          </a:p>
        </p:txBody>
      </p:sp>
      <p:pic>
        <p:nvPicPr>
          <p:cNvPr id="5" name="Picture 2" descr="gerb2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285984" cy="174970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1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Содержание является обязательным разделом текстовой части, в котором перечисляются следующие наименования: введение, наименования глав, параграфы, заключение, список использованной литературы и приложение с указанием номеров страниц.	</a:t>
            </a:r>
          </a:p>
          <a:p>
            <a:pPr algn="just"/>
            <a:r>
              <a:rPr lang="ru-RU" sz="2400" dirty="0" smtClean="0"/>
              <a:t>Содержание начинают с нового листа.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7310-6062-4C59-95AF-E72C41920F57}" type="slidenum">
              <a:rPr lang="ru-RU" sz="2000" b="1" smtClean="0">
                <a:solidFill>
                  <a:schemeClr val="tx1"/>
                </a:solidFill>
              </a:rPr>
              <a:pPr/>
              <a:t>10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сокращений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Он располагается после СОДЕРЖАНИЯ.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Первыми в списке располагаются русскоязычные сокращения в алфавитном порядке, затем англоязычные также в алфавитном порядке.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485" y="3214686"/>
            <a:ext cx="746685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48756" cy="564360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Объем 2,5-5 стр. (минимум - две полных страницы текста)</a:t>
            </a:r>
          </a:p>
          <a:p>
            <a:pPr algn="ctr">
              <a:buNone/>
            </a:pPr>
            <a:endParaRPr lang="ru-RU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РАЗДЕЛ ВВЕДЕНИЕ НИКОГДА НЕ НАЧИНАЕТСЯ С АКТУЛЬНОСТИ!!!!</a:t>
            </a:r>
          </a:p>
          <a:p>
            <a:pPr marL="0" indent="460375" algn="just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Должно быть вступление, плавно переходящее в актуальность исследования.</a:t>
            </a:r>
          </a:p>
          <a:p>
            <a:pPr marL="0" indent="460375" algn="just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Во введении необходимо кратко охарактеризовать проблему, которой посвящена ВКР. Обосновать актуальность выбранной темы ВКР со ссылками на специальную литературу.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Объект.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Предмет.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Цель.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Задачи (3-5).</a:t>
            </a:r>
          </a:p>
          <a:p>
            <a:pPr algn="just"/>
            <a:r>
              <a:rPr lang="ru-RU" sz="3000" dirty="0" smtClean="0">
                <a:solidFill>
                  <a:schemeClr val="tx1"/>
                </a:solidFill>
              </a:rPr>
              <a:t>Методы.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7310-6062-4C59-95AF-E72C41920F57}" type="slidenum">
              <a:rPr lang="ru-RU" sz="2000" b="1" smtClean="0">
                <a:solidFill>
                  <a:schemeClr val="tx1"/>
                </a:solidFill>
              </a:rPr>
              <a:pPr/>
              <a:t>13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48756" cy="5429288"/>
          </a:xfrm>
        </p:spPr>
        <p:txBody>
          <a:bodyPr>
            <a:normAutofit fontScale="55000" lnSpcReduction="20000"/>
          </a:bodyPr>
          <a:lstStyle/>
          <a:p>
            <a:pPr marL="0" indent="460375" algn="just"/>
            <a:r>
              <a:rPr lang="ru-RU" sz="3800" dirty="0" smtClean="0">
                <a:solidFill>
                  <a:schemeClr val="tx1"/>
                </a:solidFill>
              </a:rPr>
              <a:t>Это ее значимость для решения насущных проблем и задач, доказательство важности проблемы для современного общества, а также значимости ее разработки и поиска реальных путей ее решения. Обосновать актуальность – значит объяснить необходимость исследования темы в контексте общего процесса научного познания. Поэтому описывая данный блок ВКР, укажите социальную остроту проблемы. </a:t>
            </a:r>
          </a:p>
          <a:p>
            <a:pPr marL="0" indent="460375" algn="just"/>
            <a:r>
              <a:rPr lang="ru-RU" sz="3800" dirty="0" smtClean="0">
                <a:solidFill>
                  <a:schemeClr val="tx1"/>
                </a:solidFill>
              </a:rPr>
              <a:t>Не нужно с первых же строк писать про актуальность. Сначала сделайте «подводку» к ней. Введение начните с общих фраз или общего предложения, которое подведет слушателя к теме, а только потом приступайте к обоснованию ее актуальности.</a:t>
            </a:r>
          </a:p>
          <a:p>
            <a:pPr marL="0" indent="460375" algn="just"/>
            <a:r>
              <a:rPr lang="ru-RU" sz="3800" dirty="0" smtClean="0">
                <a:solidFill>
                  <a:schemeClr val="tx1"/>
                </a:solidFill>
              </a:rPr>
              <a:t>Наиболее распространенными ее вариантами являются:</a:t>
            </a:r>
          </a:p>
          <a:p>
            <a:pPr marL="0" indent="460375" algn="just"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-актуальность выпускной квалифицированной работы обусловлена…;</a:t>
            </a:r>
          </a:p>
          <a:p>
            <a:pPr marL="0" indent="460375" algn="just"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-актуальность данной работы проявляется в…;</a:t>
            </a:r>
          </a:p>
          <a:p>
            <a:pPr marL="0" indent="460375" algn="just"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-актуальность выпускной квалифицированной работы заключается в…;</a:t>
            </a:r>
          </a:p>
          <a:p>
            <a:pPr marL="0" indent="460375" algn="just"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-вопросы, изучаемые в данной работе, являются актуальными, поскольку….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14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исследования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Цель отображает то, что желает достичь студент в процессе исследования темы и какой конечный результат он хочет получить. Например, это может быть глубокое изучение определенной области или опровержение уже существующего мнения.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15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ЗАДАЧИ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848756" cy="571504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200" dirty="0" smtClean="0">
                <a:solidFill>
                  <a:schemeClr val="tx1"/>
                </a:solidFill>
              </a:rPr>
              <a:t>Направлены на достижение цели.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</a:rPr>
              <a:t>Формулировки задач для теоретической и практической части будут отличаться. </a:t>
            </a: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endParaRPr lang="ru-RU" sz="4200" dirty="0" smtClean="0">
              <a:solidFill>
                <a:schemeClr val="tx1"/>
              </a:solidFill>
            </a:endParaRP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endParaRPr lang="ru-RU" sz="4200" dirty="0" smtClean="0">
              <a:solidFill>
                <a:schemeClr val="tx1"/>
              </a:solidFill>
            </a:endParaRPr>
          </a:p>
          <a:p>
            <a:endParaRPr lang="ru-RU" sz="4200" dirty="0" smtClean="0">
              <a:solidFill>
                <a:schemeClr val="tx1"/>
              </a:solidFill>
            </a:endParaRPr>
          </a:p>
          <a:p>
            <a:pPr algn="just"/>
            <a:endParaRPr lang="ru-RU" sz="4200" dirty="0" smtClean="0">
              <a:solidFill>
                <a:schemeClr val="tx1"/>
              </a:solidFill>
            </a:endParaRPr>
          </a:p>
          <a:p>
            <a:pPr algn="just"/>
            <a:endParaRPr lang="ru-RU" sz="4200" dirty="0" smtClean="0">
              <a:solidFill>
                <a:schemeClr val="tx1"/>
              </a:solidFill>
            </a:endParaRPr>
          </a:p>
          <a:p>
            <a:pPr algn="just"/>
            <a:r>
              <a:rPr lang="ru-RU" sz="4200" dirty="0" smtClean="0">
                <a:solidFill>
                  <a:schemeClr val="tx1"/>
                </a:solidFill>
              </a:rPr>
              <a:t>Задачи должны отвечать перечисленным во введении методам исследования: если задача требует проанализировать что-то, то в методах должен фигурировать анализ, если сравнить – сравнение.</a:t>
            </a: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ru-RU" sz="4200" u="sng" dirty="0" smtClean="0">
                <a:solidFill>
                  <a:schemeClr val="tx1"/>
                </a:solidFill>
              </a:rPr>
              <a:t>Примеры задач:</a:t>
            </a:r>
          </a:p>
          <a:p>
            <a:pPr marL="468000" indent="-45720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</a:rPr>
              <a:t>проанализировать...</a:t>
            </a:r>
          </a:p>
          <a:p>
            <a:pPr marL="468000" indent="-45720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</a:rPr>
              <a:t>изучить...</a:t>
            </a:r>
          </a:p>
          <a:p>
            <a:pPr marL="468000" indent="-45720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</a:rPr>
              <a:t>исследовать...</a:t>
            </a:r>
          </a:p>
          <a:p>
            <a:pPr marL="468000" indent="-45720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</a:rPr>
              <a:t>выявить...</a:t>
            </a:r>
          </a:p>
          <a:p>
            <a:pPr marL="468000" indent="-45720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</a:rPr>
              <a:t>определить...</a:t>
            </a:r>
          </a:p>
          <a:p>
            <a:pPr marL="468000" indent="-45720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</a:rPr>
              <a:t>разработать...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16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5143512"/>
            <a:ext cx="4786346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Задачи не должны повторять формулировку цели!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071678"/>
            <a:ext cx="3571900" cy="1214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В теории </a:t>
            </a:r>
            <a:r>
              <a:rPr lang="ru-RU" dirty="0" smtClean="0">
                <a:solidFill>
                  <a:sysClr val="windowText" lastClr="000000"/>
                </a:solidFill>
              </a:rPr>
              <a:t>используют такие глаголы, как «определить», «классифицировать», «проследить», «сравнить».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071678"/>
            <a:ext cx="3714776" cy="1214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Для практики </a:t>
            </a:r>
            <a:r>
              <a:rPr lang="ru-RU" dirty="0" smtClean="0">
                <a:solidFill>
                  <a:sysClr val="windowText" lastClr="000000"/>
                </a:solidFill>
              </a:rPr>
              <a:t>лучше подойдут глаголы «проанализировать», «охарактеризовать», «выявить», «предложить», «рассчитать».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Объект исследования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Это та сфера, явление или процесс, на которые направлена научная деятельность с целью определения сути, закономерностей, тенденций и т.д. или возможностей влияния, использования, улучшения и т.д. Объект ВКР характеризуется количественно, структурно, а также с точки зрения ограничения в пространстве и времени.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17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Предмет исследования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686800" cy="2160590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Конкретная способность, аспект, выявление определенного явления или процесса, поэтому он является уже, чем объект. Предмет исследования обязательно должен быть связан с конкретной научной проблемой. Это могут быть виды или характеристики деятельности людей, потребностей, интересов, объединений предприятий.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18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исследования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571501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Это </a:t>
            </a:r>
            <a:r>
              <a:rPr lang="ru-RU" sz="2000" dirty="0" smtClean="0">
                <a:solidFill>
                  <a:schemeClr val="tx1"/>
                </a:solidFill>
              </a:rPr>
              <a:t>приемы, с помощью которых изучается научная проблема.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Методологические основы, используемые в дипломной работе, можно разделить на: </a:t>
            </a:r>
          </a:p>
          <a:p>
            <a:pPr marL="0" indent="803275" algn="just">
              <a:buNone/>
            </a:pPr>
            <a:r>
              <a:rPr lang="ru-RU" sz="2000" i="1" u="sng" dirty="0" smtClean="0">
                <a:solidFill>
                  <a:schemeClr val="tx1"/>
                </a:solidFill>
              </a:rPr>
              <a:t>общие (теоретические, универсальные) методы</a:t>
            </a:r>
            <a:r>
              <a:rPr lang="ru-RU" sz="2000" dirty="0" smtClean="0">
                <a:solidFill>
                  <a:schemeClr val="tx1"/>
                </a:solidFill>
              </a:rPr>
              <a:t> исследования; </a:t>
            </a:r>
          </a:p>
          <a:p>
            <a:pPr marL="0" indent="803275" algn="just">
              <a:buNone/>
            </a:pPr>
            <a:r>
              <a:rPr lang="ru-RU" sz="2000" i="1" u="sng" dirty="0" smtClean="0">
                <a:solidFill>
                  <a:schemeClr val="tx1"/>
                </a:solidFill>
              </a:rPr>
              <a:t>частные (эмпирические или практические) методы</a:t>
            </a:r>
            <a:r>
              <a:rPr lang="ru-RU" sz="2000" dirty="0" smtClean="0">
                <a:solidFill>
                  <a:schemeClr val="tx1"/>
                </a:solidFill>
              </a:rPr>
              <a:t> исследования.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Теоретические методы исследования</a:t>
            </a:r>
            <a:r>
              <a:rPr lang="ru-RU" sz="2000" dirty="0" smtClean="0">
                <a:solidFill>
                  <a:schemeClr val="tx1"/>
                </a:solidFill>
              </a:rPr>
              <a:t>. Эти методы являются универсальными и служат для систематизации фактов в научной работе. При написании дипломной работы используют в основном следующие теоретические методы: анализ, синтез, моделирование, аналогия, дедукция, индукция, обобщение, классификация, абстрагирование, формализация, конкретизация, аналогия.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Наиболее </a:t>
            </a:r>
            <a:r>
              <a:rPr lang="ru-RU" sz="2000" b="1" dirty="0" smtClean="0">
                <a:solidFill>
                  <a:schemeClr val="tx1"/>
                </a:solidFill>
              </a:rPr>
              <a:t>популярные практические используемые методы при написании проекта дипломной работы</a:t>
            </a:r>
            <a:r>
              <a:rPr lang="ru-RU" sz="2000" dirty="0" smtClean="0">
                <a:solidFill>
                  <a:schemeClr val="tx1"/>
                </a:solidFill>
              </a:rPr>
              <a:t>: наблюдение, сравнение, измерение, эксперимент, измерение, практическое моделирование, беседа и интервью, опрос и анкетирование, описание.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19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Общие положения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48756" cy="535785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u="sng" dirty="0" smtClean="0">
                <a:solidFill>
                  <a:schemeClr val="tx1"/>
                </a:solidFill>
              </a:rPr>
              <a:t>Методические рекомендации разработаны в соответствии с: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1"/>
                </a:solidFill>
              </a:rPr>
              <a:t>Федеральным законом от 29 декабря 2012 г. № 273-ФЗ «Об образовании в </a:t>
            </a:r>
            <a:r>
              <a:rPr lang="en-US" sz="6400" dirty="0" smtClean="0">
                <a:solidFill>
                  <a:schemeClr val="tx1"/>
                </a:solidFill>
              </a:rPr>
              <a:t/>
            </a:r>
            <a:br>
              <a:rPr lang="en-US" sz="6400" dirty="0" smtClean="0">
                <a:solidFill>
                  <a:schemeClr val="tx1"/>
                </a:solidFill>
              </a:rPr>
            </a:br>
            <a:r>
              <a:rPr lang="ru-RU" sz="6400" dirty="0" smtClean="0">
                <a:solidFill>
                  <a:schemeClr val="tx1"/>
                </a:solidFill>
              </a:rPr>
              <a:t>Российской Федерации»;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1"/>
                </a:solidFill>
              </a:rPr>
              <a:t>Порядком проведения государственной итоговой аттестации по образовательным программам среднего профессионального образования, утвержденным приказом Министерства образования и науки Российской Федерации от 16 августа 2013 г. № 968;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1"/>
                </a:solidFill>
              </a:rPr>
              <a:t>ФГОС по программам среднего профессионального образования (СПО) 32.02.01 «Сестринское дело», 31.02.05 «Стоматология ортопедическая», 33.02.01 «Фармация»;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1"/>
                </a:solidFill>
              </a:rPr>
              <a:t>Порядком организации и осуществления образовательной деятельности по образовательным программам среднего профессионального образования, утвержденным приказом Министерства образования и науки Российской Федерации от 14 июня 2013 г.      </a:t>
            </a:r>
            <a:r>
              <a:rPr lang="en-US" sz="6400" dirty="0" smtClean="0">
                <a:solidFill>
                  <a:schemeClr val="tx1"/>
                </a:solidFill>
              </a:rPr>
              <a:t/>
            </a:r>
            <a:br>
              <a:rPr lang="en-US" sz="6400" dirty="0" smtClean="0">
                <a:solidFill>
                  <a:schemeClr val="tx1"/>
                </a:solidFill>
              </a:rPr>
            </a:br>
            <a:r>
              <a:rPr lang="ru-RU" sz="6400" dirty="0" smtClean="0">
                <a:solidFill>
                  <a:schemeClr val="tx1"/>
                </a:solidFill>
              </a:rPr>
              <a:t>№ 464 (с изменениями от 17.03.2014 г. пр. № 87);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1"/>
                </a:solidFill>
              </a:rPr>
              <a:t>Методическими рекомендациями по организации выполнения и защиты ВКР в образовательных организациях, реализующих образовательные программы СПО по программам подготовки специалистов среднего звена, направленными письмом Министерства образования и науки России от 20.07.2015 г. № 06-846;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1"/>
                </a:solidFill>
              </a:rPr>
              <a:t>Положением об организации выполнения и защиты выпускной квалификационной работы в колледжах федерального государственного образовательного учреждения высшего образования «Крымский федеральный университет им. В.И. Вернадского»;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1"/>
                </a:solidFill>
              </a:rPr>
              <a:t>Положением о Медицинском колледже (структурное подразделение) Федерального государственного образовательного учреждения высшего образования «Крымский федеральный университет имени В.И. Вернадского».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2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Основная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Глава 1 – теоретическая часть.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Глава 2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b="1" dirty="0" smtClean="0">
                <a:solidFill>
                  <a:schemeClr val="tx1"/>
                </a:solidFill>
              </a:rPr>
              <a:t>практическая часть.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Рекомендуемый объем = 25 - 40 страниц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20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4000504"/>
            <a:ext cx="8858312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/>
              <a:t>Название главы не должно дублировать название темы ВКР, </a:t>
            </a:r>
            <a:br>
              <a:rPr lang="ru-RU" sz="2500" b="1" dirty="0" smtClean="0"/>
            </a:br>
            <a:r>
              <a:rPr lang="ru-RU" sz="2500" b="1" dirty="0" smtClean="0"/>
              <a:t>а название параграфов – название глав. </a:t>
            </a:r>
          </a:p>
          <a:p>
            <a:pPr algn="ctr"/>
            <a:r>
              <a:rPr lang="ru-RU" sz="2500" b="1" dirty="0" smtClean="0"/>
              <a:t>Все названия должны быть логически связаны между собой.</a:t>
            </a:r>
            <a:endParaRPr lang="ru-RU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Основная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ГЛАВА 1 – теоретическая часть –</a:t>
            </a:r>
            <a:r>
              <a:rPr lang="ru-RU" dirty="0" smtClean="0">
                <a:solidFill>
                  <a:schemeClr val="tx1"/>
                </a:solidFill>
              </a:rPr>
              <a:t> носит теоретический характер, в ней должны содержаться основные понятия раскрываемой темы, следует определить сущность изучаемой проблемы, рассмотреть опыт её реализации в существующей практике.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ГЛАВА 2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b="1" dirty="0" smtClean="0">
                <a:solidFill>
                  <a:schemeClr val="tx1"/>
                </a:solidFill>
              </a:rPr>
              <a:t>практическая часть </a:t>
            </a:r>
            <a:r>
              <a:rPr lang="ru-RU" dirty="0" smtClean="0">
                <a:solidFill>
                  <a:schemeClr val="tx1"/>
                </a:solidFill>
              </a:rPr>
              <a:t>– посвящена анализу практического материала, полученного во время производственной (преддипломной) практики. Дается описание исследования или практической работы, характеристика объекта исследования, предмета исследования. Приводятся результаты собственных исследований: характеристика объектов и методов исследования, полученные результаты и их анализ… 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21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77318" cy="50895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Объем 3-5 стр. (минимум - две полных страницы текста)</a:t>
            </a:r>
          </a:p>
          <a:p>
            <a:pPr algn="just"/>
            <a:r>
              <a:rPr lang="ru-RU" sz="3100" dirty="0" smtClean="0">
                <a:solidFill>
                  <a:schemeClr val="tx1"/>
                </a:solidFill>
              </a:rPr>
              <a:t>Является обязательной частью ВКР. </a:t>
            </a:r>
          </a:p>
          <a:p>
            <a:pPr algn="just"/>
            <a:r>
              <a:rPr lang="ru-RU" sz="3100" dirty="0" smtClean="0">
                <a:solidFill>
                  <a:schemeClr val="tx1"/>
                </a:solidFill>
              </a:rPr>
              <a:t>Начинается с нового листа.</a:t>
            </a:r>
          </a:p>
          <a:p>
            <a:pPr algn="just"/>
            <a:r>
              <a:rPr lang="ru-RU" sz="3100" dirty="0" smtClean="0">
                <a:solidFill>
                  <a:schemeClr val="tx1"/>
                </a:solidFill>
              </a:rPr>
              <a:t>В заключении нужно кратко обобщить материал, изложенный в основной части. Кроме того, заключение должно включать:</a:t>
            </a:r>
          </a:p>
          <a:p>
            <a:pPr marL="0" indent="803275" algn="just">
              <a:buNone/>
            </a:pPr>
            <a:r>
              <a:rPr lang="ru-RU" sz="3100" dirty="0" smtClean="0">
                <a:solidFill>
                  <a:schemeClr val="tx1"/>
                </a:solidFill>
              </a:rPr>
              <a:t>- выводы и предложения с их кратким обоснованием в соответствии с поставленной целью и задачами. В связи, с чем выводы пишутся кратко, без детализации. Числовые данные приводятся по минимуму, только если это необходимо.</a:t>
            </a:r>
          </a:p>
          <a:p>
            <a:pPr marL="0" indent="803275" algn="just">
              <a:buNone/>
            </a:pPr>
            <a:r>
              <a:rPr lang="ru-RU" sz="3100" dirty="0" smtClean="0">
                <a:solidFill>
                  <a:schemeClr val="tx1"/>
                </a:solidFill>
              </a:rPr>
              <a:t>-оценки перспективам развития исследуемого вопроса;</a:t>
            </a:r>
          </a:p>
          <a:p>
            <a:pPr marL="0" indent="803275" algn="just">
              <a:buNone/>
            </a:pPr>
            <a:r>
              <a:rPr lang="ru-RU" sz="3100" dirty="0" smtClean="0">
                <a:solidFill>
                  <a:schemeClr val="tx1"/>
                </a:solidFill>
              </a:rPr>
              <a:t>-указание на практическую значимость работы (при наличии таковой);</a:t>
            </a:r>
          </a:p>
          <a:p>
            <a:pPr marL="0" indent="803275" algn="just">
              <a:buNone/>
            </a:pPr>
            <a:r>
              <a:rPr lang="ru-RU" sz="3100" dirty="0" smtClean="0">
                <a:solidFill>
                  <a:schemeClr val="tx1"/>
                </a:solidFill>
              </a:rPr>
              <a:t>-количество выводов не должно быть меньше количества поставленных задач.</a:t>
            </a:r>
          </a:p>
          <a:p>
            <a:pPr algn="just"/>
            <a:r>
              <a:rPr lang="ru-RU" sz="3100" dirty="0" smtClean="0">
                <a:solidFill>
                  <a:schemeClr val="tx1"/>
                </a:solidFill>
              </a:rPr>
              <a:t>Является основой доклада студента на защите.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22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848756" cy="557216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Количество источников не менее «20»  не позднее 5-лет издания до года защиты ВКР.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Источников 1990–х. годов должно быть по минимуму (например, если у вас есть глава, которая посвящена истории, то наличие такой литературы не должно превышать –  30%).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Источник литературы может быть в печатном или электронном виде, но обязательно должен иметь библиографическое описание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(ФИО автора (-</a:t>
            </a:r>
            <a:r>
              <a:rPr lang="ru-RU" sz="2200" dirty="0" err="1" smtClean="0">
                <a:solidFill>
                  <a:schemeClr val="tx1"/>
                </a:solidFill>
              </a:rPr>
              <a:t>ов</a:t>
            </a:r>
            <a:r>
              <a:rPr lang="ru-RU" sz="2200" dirty="0" smtClean="0">
                <a:solidFill>
                  <a:schemeClr val="tx1"/>
                </a:solidFill>
              </a:rPr>
              <a:t>), вид источника (учебник, статья, справочник и др.), название, сведения о переиздании, место издания, издательство и год издания, объем (количество страниц).</a:t>
            </a:r>
          </a:p>
          <a:p>
            <a:pPr algn="just"/>
            <a:r>
              <a:rPr lang="ru-RU" sz="2200" dirty="0" smtClean="0">
                <a:solidFill>
                  <a:srgbClr val="FF0000"/>
                </a:solidFill>
              </a:rPr>
              <a:t>В случае необходимости в качестве литературного источника можно использовать  сайты (не более трёх)</a:t>
            </a:r>
          </a:p>
          <a:p>
            <a:endParaRPr lang="ru-RU" sz="2200" dirty="0" smtClean="0">
              <a:solidFill>
                <a:schemeClr val="tx1"/>
              </a:solidFill>
            </a:endParaRPr>
          </a:p>
          <a:p>
            <a:endParaRPr lang="ru-RU" sz="2200" dirty="0" smtClean="0">
              <a:solidFill>
                <a:schemeClr val="tx1"/>
              </a:solidFill>
            </a:endParaRPr>
          </a:p>
          <a:p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23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5500702"/>
            <a:ext cx="2786082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ГОСТ 7.0.100-2018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848756" cy="5572164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В списке литературы разрешено использовать  следующие типы источников:</a:t>
            </a:r>
          </a:p>
          <a:p>
            <a:pPr marL="0" indent="92075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1.Нормативно-правовые акты.</a:t>
            </a:r>
          </a:p>
          <a:p>
            <a:pPr marL="0" indent="92075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2.Учебники и учебные пособия. </a:t>
            </a:r>
          </a:p>
          <a:p>
            <a:pPr marL="0" indent="92075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3.Книги. </a:t>
            </a:r>
          </a:p>
          <a:p>
            <a:pPr marL="0" indent="92075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4.Научные статьи из журналов и сборников материалов конференции - средний «срок годности» статьи составляет 5 лет, использование более старых публикаций должно подкрепляться вескими основаниями. </a:t>
            </a:r>
          </a:p>
          <a:p>
            <a:pPr marL="0" indent="92075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5.Сайты - эта категория источников требует максимального внимания при выборе. Под запрет для включения в список литературы попадают сайты-сборники готовых работ обучающихся.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Приводимая в тексте цитата заключается в кавычки, а после нее в квадратных скобках указывается ссылка на литературный источник по списку  использованной литературы. Например: [20]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24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Материал, дополняющий текст, допускается помещать в Приложениях (при необходимости). В приложения, например, могут быть помещены:</a:t>
            </a:r>
          </a:p>
          <a:p>
            <a:pPr marL="0" indent="460375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–таблицы и рисунки большого формата;</a:t>
            </a:r>
          </a:p>
          <a:p>
            <a:pPr marL="0" indent="460375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–дополнительные расчеты;</a:t>
            </a:r>
          </a:p>
          <a:p>
            <a:pPr marL="0" indent="460375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–описания применяемого в работе нестандартного оборудования.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25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Требования к оформлению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выпускной квалификационной работы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26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оформлениЕ</a:t>
            </a:r>
            <a:r>
              <a:rPr lang="ru-RU" b="1" dirty="0" smtClean="0">
                <a:solidFill>
                  <a:schemeClr val="tx1"/>
                </a:solidFill>
              </a:rPr>
              <a:t> ВКР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244" y="1071546"/>
            <a:ext cx="8634474" cy="535785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Текст ВКР представляется в двух формах: печатной, на одной стороне листа белой бумаги формата А4 и электронной формах (на диске в текстовом редакторе WORD и PDF ).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Цвет шрифта должен быть черным, полужирный шрифт не применяется. Важную информацию внутри текста допускается выделять нежирным курсивом.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Основной текст работы должен быть выровнен по ширине.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Ориентация – книжная (альбомная – только для таблиц, схем, приложений).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27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514850"/>
            <a:ext cx="50768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оформлениЕ</a:t>
            </a:r>
            <a:r>
              <a:rPr lang="ru-RU" b="1" dirty="0" smtClean="0">
                <a:solidFill>
                  <a:schemeClr val="tx1"/>
                </a:solidFill>
              </a:rPr>
              <a:t> ВКР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28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554162"/>
            <a:ext cx="8848756" cy="5160986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200" dirty="0" smtClean="0">
                <a:solidFill>
                  <a:schemeClr val="tx1"/>
                </a:solidFill>
              </a:rPr>
              <a:t>Работа должна быть выполнена на компьютере шрифтом </a:t>
            </a:r>
            <a:r>
              <a:rPr lang="ru-RU" sz="2200" dirty="0" err="1" smtClean="0">
                <a:solidFill>
                  <a:schemeClr val="tx1"/>
                </a:solidFill>
              </a:rPr>
              <a:t>Times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New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Roman</a:t>
            </a:r>
            <a:r>
              <a:rPr lang="ru-RU" sz="2200" dirty="0" smtClean="0">
                <a:solidFill>
                  <a:schemeClr val="tx1"/>
                </a:solidFill>
              </a:rPr>
              <a:t>, кегль 14, интервал 1,5 и отвечать следующим требованиям: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- поля: правое -1,5 см, верхнее/нижнее – 2 см, - левое – 3 см;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- красная строка (абзац) – 1,25 см.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- введение, каждая глава и заключение и начинаются с нового листа;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- введение и заключение оформляются без названия;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-страницы следует нумеровать арабскими цифрами, соблюдая сквозную нумерацию по всему тексту ВКР.</a:t>
            </a:r>
          </a:p>
          <a:p>
            <a:pPr marL="0" indent="0" algn="just"/>
            <a:r>
              <a:rPr lang="ru-RU" sz="2200" dirty="0" smtClean="0">
                <a:solidFill>
                  <a:schemeClr val="tx1"/>
                </a:solidFill>
              </a:rPr>
              <a:t>Номер страницы проставляют в центре нижнего поля листа без точки. </a:t>
            </a:r>
          </a:p>
          <a:p>
            <a:pPr marL="0" indent="0" algn="just"/>
            <a:r>
              <a:rPr lang="ru-RU" sz="2200" dirty="0" smtClean="0">
                <a:solidFill>
                  <a:schemeClr val="tx1"/>
                </a:solidFill>
              </a:rPr>
              <a:t>Титульный лист включается в общую нумерацию страниц ВКР. </a:t>
            </a:r>
          </a:p>
          <a:p>
            <a:pPr marL="0" indent="0" algn="just"/>
            <a:r>
              <a:rPr lang="ru-RU" sz="2200" dirty="0" smtClean="0">
                <a:solidFill>
                  <a:schemeClr val="tx1"/>
                </a:solidFill>
              </a:rPr>
              <a:t>Номер страницы на титульном листе не проставляется. </a:t>
            </a:r>
          </a:p>
          <a:p>
            <a:pPr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оформлениЕ</a:t>
            </a:r>
            <a:r>
              <a:rPr lang="ru-RU" b="1" dirty="0" smtClean="0">
                <a:solidFill>
                  <a:schemeClr val="tx1"/>
                </a:solidFill>
              </a:rPr>
              <a:t> ВКР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Номер страницы проставляют в центре нижнего поля листа без точки.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Титульный лист включается в общую нумерацию страниц выпускной квалификационной работы.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Номер страницы на титульном листе не проставляют.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Выделения внутри текста выполняют нежирным курсивом.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Иллюстрации и таблицы, расположенные на отдельных листах, включают в общую нумерацию страниц.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500570"/>
            <a:ext cx="51625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Общие положения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4162"/>
            <a:ext cx="8848756" cy="4525963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В соответствии с ФГОС СПО выпускная квалификационная работа (ВКР) является обязательной частью Государственной итоговой аттестации (ГИА). ГИА включает подготовку и защиту ВКР (дипломной работы). </a:t>
            </a:r>
            <a:r>
              <a:rPr lang="ru-RU" sz="1600" b="1" u="sng" dirty="0" smtClean="0">
                <a:solidFill>
                  <a:schemeClr val="tx1"/>
                </a:solidFill>
              </a:rPr>
              <a:t>Согласно ФГОС в учебном плане на подготовку и защиту ВКР отводится шесть недель, из них на подготовку – четыре недели, на защиту – 2 недели.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Цель защиты ВКР – установление соответствия результатов освоения студентами образовательных программ СПО, соответствующим требованиям ФГОС СПО.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Выполнение выпускной квалификационной работы призвано способствовать систематизации и закреплению сформированных у обучающихся общих и профессиональных компетенций.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Выпускная квалификационная работа выполняется в форме дипломной работы по специальностям 32.02.01 «Сестринское дело», 31.02.05 «Стоматология ортопедическая», 33.02.01 «Фармация».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К ГИА допускается обучающийся, не имеющий академической задолженности и в полном объеме выполнивший учебный план по осваиваемой образовательной программе СПО.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3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30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85852" y="4786322"/>
            <a:ext cx="2571768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WORD 2007</a:t>
            </a:r>
            <a:endParaRPr lang="ru-RU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785794"/>
            <a:ext cx="1171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ПОЛЯ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31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00100" y="4572008"/>
            <a:ext cx="2571768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WORD 2003</a:t>
            </a:r>
            <a:endParaRPr lang="ru-RU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785794"/>
            <a:ext cx="1171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ПОЛЯ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32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33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34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35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000504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1196"/>
          </a:xfrm>
        </p:spPr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36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оформлениЕ</a:t>
            </a:r>
            <a:r>
              <a:rPr lang="ru-RU" b="1" dirty="0" smtClean="0">
                <a:solidFill>
                  <a:schemeClr val="tx1"/>
                </a:solidFill>
              </a:rPr>
              <a:t> ВКР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4162"/>
            <a:ext cx="8848756" cy="5160986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В тексте ВКР заголовки структурных элементов (СОДЕРЖАНИЕ, СПИСОК СОКРАЩЕНИЙ, ВВЕДЕНИЕ, НАЗВАНИЯ ГЛАВ, ЗАКЛЮЧЕНИЕ, СПИСОК ИСПОЛЬЗОВАННОЙ ЛИТЕРАТУРЫ, ПРИЛОЖЕНИЕ) пишутся прописными (заглавными) буквами, с выравниваем по центру, без отступа красной строки (абзаца), с интервалом после в одну строку, шрифт – </a:t>
            </a:r>
            <a:r>
              <a:rPr lang="ru-RU" sz="2200" dirty="0" err="1" smtClean="0">
                <a:solidFill>
                  <a:schemeClr val="tx1"/>
                </a:solidFill>
              </a:rPr>
              <a:t>Times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New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Roman</a:t>
            </a:r>
            <a:r>
              <a:rPr lang="ru-RU" sz="2200" dirty="0" smtClean="0">
                <a:solidFill>
                  <a:schemeClr val="tx1"/>
                </a:solidFill>
              </a:rPr>
              <a:t>, кегль – 14, междустрочный интервал – 1,5.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Подчеркивание заголовков и перенос слов в заголовках не допускается. Точка в конце заголовка не ставится. Если заголовок состоит из двух предложений, их разделяют точкой.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Не разрешается оставлять заголовки в нижней части страницы, помещая текст на следующей. </a:t>
            </a:r>
          </a:p>
          <a:p>
            <a:pPr algn="ctr">
              <a:buNone/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37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оформлениЕ</a:t>
            </a:r>
            <a:r>
              <a:rPr lang="ru-RU" b="1" dirty="0" smtClean="0">
                <a:solidFill>
                  <a:schemeClr val="tx1"/>
                </a:solidFill>
              </a:rPr>
              <a:t> ВКР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848756" cy="535785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Каждый глава оформляется с нового листа.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Главы нумеруются по всей работе арабскими цифрами, после номера главы точка ставится.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Между названием главы и текстом отступ - 1 строка.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Параграф начинается с того листа, на котором заканчивается предыдущий, с отступом в 1 строку. Не допускается оставлять название параграфа на странице без последующего текста.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Параграфы следует нумеровать арабскими цифрами в пределах каждой главы. Номер параграфа должен состоять из номера главы и номера параграфа, разделенных точкой. После последний цифры номера параграфа точка не ставится.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Заголовки параграфов печатают с красной строки (абзац), выравнивание – по ширине, строчными буквами, начиная с прописной, без кавычек, без подчеркивания и без проставления точки в конце заголовка.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38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оформлениЕ</a:t>
            </a:r>
            <a:r>
              <a:rPr lang="ru-RU" b="1" dirty="0" smtClean="0">
                <a:solidFill>
                  <a:schemeClr val="tx1"/>
                </a:solidFill>
              </a:rPr>
              <a:t> ВКР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244" y="1500150"/>
            <a:ext cx="8848756" cy="5357850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39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Соблюдается единый стиль оформления подпунктов или перечислений в тексте – НЕОБХОДИМО использовать АВТОМАТИЧЕСКИЕ маркеры и/или нумерацию WORD (следует использовать « – », «1. 2. 3. 4. …..», «1) 2) 3) 4)….. »).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Не допускается использовать в тексте ВКР более 3-х различных символов для маркировки/нумерации.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857628"/>
            <a:ext cx="3786214" cy="262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8848756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2. Определение темы ВКР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214422"/>
            <a:ext cx="9001188" cy="5214974"/>
          </a:xfrm>
        </p:spPr>
        <p:txBody>
          <a:bodyPr>
            <a:noAutofit/>
          </a:bodyPr>
          <a:lstStyle/>
          <a:p>
            <a:pPr marL="0" indent="449263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1. </a:t>
            </a:r>
            <a:r>
              <a:rPr lang="ru-RU" sz="1800" b="1" u="sng" dirty="0" smtClean="0">
                <a:solidFill>
                  <a:schemeClr val="tx1"/>
                </a:solidFill>
              </a:rPr>
              <a:t>Темы ВКР разрабатываются преподавателями Медицинского колледжа </a:t>
            </a:r>
            <a:r>
              <a:rPr lang="ru-RU" sz="1800" dirty="0" smtClean="0">
                <a:solidFill>
                  <a:schemeClr val="tx1"/>
                </a:solidFill>
              </a:rPr>
              <a:t>(структурное подразделение) ФГАОУ ВО «КФУ им. В.И. Вернадского» и согласовываются с работодателями, заинтересованными в подборе тематики и содержания работ в соответствии с современными требованиями. </a:t>
            </a:r>
            <a:r>
              <a:rPr lang="ru-RU" sz="1800" b="1" u="sng" dirty="0" smtClean="0">
                <a:solidFill>
                  <a:schemeClr val="tx1"/>
                </a:solidFill>
              </a:rPr>
              <a:t>Тематика работ рассматривается и утверждается выпускающей методической комиссией. </a:t>
            </a:r>
            <a:r>
              <a:rPr lang="ru-RU" sz="1800" dirty="0" smtClean="0">
                <a:solidFill>
                  <a:schemeClr val="tx1"/>
                </a:solidFill>
              </a:rPr>
              <a:t>Темы ВКР отвечают современным требованиям отраслей науки, техники и образования, имеют практико-ориентированный характер.</a:t>
            </a:r>
          </a:p>
          <a:p>
            <a:pPr marL="0" indent="449263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Обучающемуся предоставляется право выбора темы ВКР, или предложения своей тематики с необходимым обоснованием целесообразности ее разработки для практического применения. Тематика ВКР должна соответствовать содержанию одного или нескольких профессиональных модулей, входящих в образовательную программу СПО.</a:t>
            </a:r>
          </a:p>
          <a:p>
            <a:pPr marL="0" indent="449263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2. Закрепление тем выпускных квалификационных работ за обучающимися оформляется приказом ректора ФГАОУ ВО «КФУ им. В.И. Вернадского». В соответствии с утвержденными темами руководители ВКР разрабатывают индивидуальные задания для каждого обучающегося.</a:t>
            </a:r>
          </a:p>
          <a:p>
            <a:pPr marL="0" indent="449263" algn="just">
              <a:buNone/>
            </a:pPr>
            <a:r>
              <a:rPr lang="ru-RU" sz="1800" dirty="0" smtClean="0"/>
              <a:t>3. </a:t>
            </a:r>
            <a:r>
              <a:rPr lang="ru-RU" sz="1800" dirty="0" smtClean="0">
                <a:solidFill>
                  <a:schemeClr val="tx1"/>
                </a:solidFill>
              </a:rPr>
              <a:t>ВКР должна иметь актуальность, новизну и практическую значимость для современной медицины.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4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оформлениЕ</a:t>
            </a:r>
            <a:r>
              <a:rPr lang="ru-RU" b="1" dirty="0" smtClean="0">
                <a:solidFill>
                  <a:schemeClr val="tx1"/>
                </a:solidFill>
              </a:rPr>
              <a:t> ВКР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77318" cy="542928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Печатать следует начинать с красной строки (абзац), который составляет 1,25 см.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Внутри текста работы не допускается использование фамилий без инициалов.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 тексте разрешено использовать только кавычки, «ёлочки», дефис - «-», среднее тире «−» (комбинация клавиш &lt;</a:t>
            </a:r>
            <a:r>
              <a:rPr lang="ru-RU" sz="2400" dirty="0" err="1" smtClean="0">
                <a:solidFill>
                  <a:schemeClr val="tx1"/>
                </a:solidFill>
              </a:rPr>
              <a:t>ctrl</a:t>
            </a:r>
            <a:r>
              <a:rPr lang="ru-RU" sz="2400" dirty="0" smtClean="0">
                <a:solidFill>
                  <a:schemeClr val="tx1"/>
                </a:solidFill>
              </a:rPr>
              <a:t>&gt;-&lt;минус&gt; на боковой клавиатуре с цифрами). Не допускается применять кавычки “лапочки”, и длинное тире «––».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 тексте ВКР допустимо использовать общепринятые сокращения, например: и так далее – «и т.д.», тысяч рублей «тыс. руб.», век – «в.», год – «г.», годы – «гг.» и т.п.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77318" cy="542928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 названиях организаций и в других необходимых случаях можно применять аббревиатуры. При первом упоминании приводят полное словосочетание, а рядом в скобках пишут аббревиатуру/сокращение (например: лекарственный препарат (ЛП)). В последующем приводят только эту аббревиатуру/сокращение без скобок (например: ЛП представляет собой…).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Оформление РИСУНКОВ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4162"/>
            <a:ext cx="8848756" cy="501811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− рисунок может быть цветным или черно-белым;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− для подписей (название диаграммы, подписи данных) следует использовать шрифт - </a:t>
            </a:r>
            <a:r>
              <a:rPr lang="ru-RU" sz="2400" dirty="0" err="1" smtClean="0">
                <a:solidFill>
                  <a:schemeClr val="tx1"/>
                </a:solidFill>
              </a:rPr>
              <a:t>Times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New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Roman</a:t>
            </a:r>
            <a:r>
              <a:rPr lang="ru-RU" sz="2400" dirty="0" smtClean="0">
                <a:solidFill>
                  <a:schemeClr val="tx1"/>
                </a:solidFill>
              </a:rPr>
              <a:t>, 12 или 14 кегль, текст обычный или полужирный (при этом оформление «внутри» диаграммы должно быть единым);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− рисунок должен иметь название (Рис.1. Название рисунка), которое располагается под рисунком;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− рисунок и его название располагаются по центру без отступа 1,25 см;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− рисунок помещается сразу же после первого упоминания в тексте или, если на странице нет места, на следующем листе;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− до и после рисунка нужно делать интервал в одну строку;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42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Оформление РИСУНКОВ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4162"/>
            <a:ext cx="8848756" cy="501811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− рисунок должен быть помещен в рамку (на рисунке нажимаем правой кнопкой мыши – границы и заливка – рамка – нажимаем </a:t>
            </a:r>
            <a:r>
              <a:rPr lang="ru-RU" sz="2400" dirty="0" err="1" smtClean="0">
                <a:solidFill>
                  <a:schemeClr val="tx1"/>
                </a:solidFill>
              </a:rPr>
              <a:t>ок</a:t>
            </a:r>
            <a:r>
              <a:rPr lang="ru-RU" sz="2400" dirty="0" smtClean="0">
                <a:solidFill>
                  <a:schemeClr val="tx1"/>
                </a:solidFill>
              </a:rPr>
              <a:t>);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− после названия рисунка тоже делается отступ в 1 строку;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− рисунок не должен завершать главу или параграф, после него обязательны комментарии или продолжение текста;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−нумерация рисунков сквозная для всей ВКР, кроме приложений;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− размер рисунка на весь лист не допускается. Если рисунок занимает весь лист, то он выносится в ПРИЛОЖЕНИЕ;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− количество рисунков: ГЛАВА 1. – не более 5; ГЛАВА 2. – не более 12.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ПРИМЕРЫ ОФОРМЛЕНИЯ РИСУНКОВ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представлены на следующих слайдах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43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6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116"/>
            <a:ext cx="9102885" cy="688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Оформление таблиц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4162"/>
            <a:ext cx="8848756" cy="501811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При оформлении таблиц необходимо соблюдать следующие требования: шрифт - </a:t>
            </a:r>
            <a:r>
              <a:rPr lang="ru-RU" sz="2200" dirty="0" err="1" smtClean="0">
                <a:solidFill>
                  <a:schemeClr val="tx1"/>
                </a:solidFill>
              </a:rPr>
              <a:t>Times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New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Roman</a:t>
            </a:r>
            <a:r>
              <a:rPr lang="ru-RU" sz="2200" dirty="0" smtClean="0">
                <a:solidFill>
                  <a:schemeClr val="tx1"/>
                </a:solidFill>
              </a:rPr>
              <a:t>, 14 кегль, 1,5 интервал.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Таблица располагается по центру страницы. Слово «таблица» следует помещать над таблицей (выравнивание по правому краю без отступа 1,25 см) с указанием номера (точка не требуется) – Таблица № 1.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Название таблицы располагается строчкой ниже, выравнивание по центру без отступа 1,25 см, начинается с прописной буквы и не подчеркивается, точка в конце не требуется.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Название столбцов начинаются с заглавной буквы и выравнивается по середине. В конце заголовков точка не ставится.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Выравнивайте численные данные по центру.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Текст таблицы допускается выравнивать по ширине или по центру.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Нумерация таблиц сквозная для всей ВКР, кроме приложений.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47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Оформление таблиц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848756" cy="55721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Таблицы объемом более 1 листа следует выносить в ПРИЛОЖЕНИЕ. 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К таблице может потребоваться пояснение, например, способ расчета показателей и т.д. Он пишется под таблицей курсивом с использованием вначале строки значка *. 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После таблицы или пояснения к ней необходимо делать отступ в 1 строку. 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Не рекомендуется располагать две или несколько таблиц одну за другой, их надо разделять текстом. 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Пример оформления таблиц приведен на следующем слайде.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48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636"/>
            <a:ext cx="8215370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допускается помещение в ВКР таблиц отсканированных и не обработанных в текстовом или табличном редакторе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8848756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2. Определение темы ВКР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214422"/>
            <a:ext cx="9001188" cy="5214974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3. </a:t>
            </a:r>
            <a:r>
              <a:rPr lang="ru-RU" sz="2200" dirty="0" smtClean="0">
                <a:solidFill>
                  <a:schemeClr val="tx1"/>
                </a:solidFill>
              </a:rPr>
              <a:t>Выполненная ВКР должна: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- соответствовать разработанному заданию;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- включать анализ источников по теме с обобщениями и выводами, сопоставлениями и оценкой различных точек зрения;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- демонстрировать требуемый уровень общенаучной и специальной подготовки выпускника, его способность и умение применять на практике освоенные знания, практические умения, общие и профессиональные компетенции в соответствии с ФГОС СПО.</a:t>
            </a:r>
          </a:p>
          <a:p>
            <a:pPr marL="0" indent="45720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4.ВКР выполняется выпускником с использованием им лично собранных материалов в период прохождения преддипломной практики</a:t>
            </a:r>
          </a:p>
          <a:p>
            <a:pPr marL="0" indent="45720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5. ВКР должна быть написана на русском языке, стиль изложения должен быть научным, предполагающим использование принятой в здравоохранении терминологии.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5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Оформление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списка использованной литературы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848756" cy="55721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Источники в списке располагаются по алфавиту – от «А» до «Я».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Принцип расположения в списке библиографических источников – «слово за словом».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Работы авторов-однофамильцев располагают в порядке алфавита их инициалов.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Работы одного автора – в алфавите названий произведений.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Работы на иностранных языках – в конце списка в собственном алфавитном ряду.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Нормативно-правовые акты располагают в начале списка (в том числе цитируемые с официального сайта государственного органа).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Библиографические записи в списке обязательно нумеруют в сквозном порядке. Каждое описание начинается с новой строки и с абзаца.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50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Оформление ПРИЛОЖЕНИЙ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48756" cy="57864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При оформлении приложений следует соблюдать общие рекомендации: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−каждое приложение в ВКР начинается с новой страницы;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−приложение имеет свое название и номер (арабскими цифрами). Располагается верхнем правом углу – «Приложение 1» (пример оформления приложения приведен на следующем слайде).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−размер и тип шрифта - </a:t>
            </a:r>
            <a:r>
              <a:rPr lang="ru-RU" sz="2800" dirty="0" err="1" smtClean="0">
                <a:solidFill>
                  <a:schemeClr val="tx1"/>
                </a:solidFill>
              </a:rPr>
              <a:t>Times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New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Roman</a:t>
            </a:r>
            <a:r>
              <a:rPr lang="ru-RU" sz="2800" dirty="0" smtClean="0">
                <a:solidFill>
                  <a:schemeClr val="tx1"/>
                </a:solidFill>
              </a:rPr>
              <a:t>, кегль 14, междустрочный интервал 1,5 (в случае необходимости можно использовать междустрочный интервал 1,0 и 12 кегль);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−нумерация страниц приложений сквозная;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−общий объем раздела ПРИЛОЖЕНИЕ не должен превышать 1/2 объема ВКР.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51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НОРМОКОНТРОЛЬ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После рассмотрения окончательного варианта ВКР </a:t>
            </a:r>
            <a:r>
              <a:rPr lang="ru-RU" b="1" dirty="0" smtClean="0">
                <a:solidFill>
                  <a:schemeClr val="tx1"/>
                </a:solidFill>
              </a:rPr>
              <a:t>научным руководителем и внесения необходимых правок, обучающийся распечатывает работу, представляет ее для проверки на соответствие требованиям нормативных документов (</a:t>
            </a:r>
            <a:r>
              <a:rPr lang="ru-RU" b="1" dirty="0" err="1" smtClean="0">
                <a:solidFill>
                  <a:schemeClr val="tx1"/>
                </a:solidFill>
              </a:rPr>
              <a:t>нормоконтроль</a:t>
            </a:r>
            <a:r>
              <a:rPr lang="ru-RU" b="1" dirty="0" smtClean="0">
                <a:solidFill>
                  <a:schemeClr val="tx1"/>
                </a:solidFill>
              </a:rPr>
              <a:t>), прошивает в твердую обложку.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4800" b="1" i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8848756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2. Определение темы ВКР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214422"/>
            <a:ext cx="9001188" cy="5214974"/>
          </a:xfrm>
        </p:spPr>
        <p:txBody>
          <a:bodyPr>
            <a:noAutofit/>
          </a:bodyPr>
          <a:lstStyle/>
          <a:p>
            <a:pPr marL="0" indent="342900" algn="just">
              <a:buNone/>
            </a:pPr>
            <a:r>
              <a:rPr lang="x-none" sz="2200" smtClean="0">
                <a:solidFill>
                  <a:schemeClr val="tx1"/>
                </a:solidFill>
              </a:rPr>
              <a:t>Изложение материала в выпускной квалификационной работе должно быть последовательным и логичным. Все главы должны быть связаны между собой. Следует обращать особое внимание на логические переходы от одной главы к другой, от параграфа к параграфу, а внутри параграфа — от вопроса к вопросу.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0" indent="342900" algn="just">
              <a:buNone/>
            </a:pPr>
            <a:r>
              <a:rPr lang="x-none" sz="2200" smtClean="0">
                <a:solidFill>
                  <a:schemeClr val="tx1"/>
                </a:solidFill>
              </a:rPr>
              <a:t>6</a:t>
            </a:r>
            <a:r>
              <a:rPr lang="x-none" sz="2200" dirty="0" smtClean="0">
                <a:solidFill>
                  <a:schemeClr val="tx1"/>
                </a:solidFill>
              </a:rPr>
              <a:t>. Сокращение слов не допускается. Исключение составляют общеизвестные сокращения (например, РФ, США, г. Москва и др.), предусмотренные ГОСТом 7.12-93 «Библиографическая запись. Сокращение слов на русском языке. Общие требования и правила».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0" indent="34290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7. При подготовке ВКР должна быть использована информация из отечественных и зарубежных источников о новейших достижениях науки и техники в данной сфере деятельности.</a:t>
            </a:r>
          </a:p>
          <a:p>
            <a:pPr marL="0" indent="342900" algn="just">
              <a:buNone/>
            </a:pPr>
            <a:r>
              <a:rPr lang="x-none" sz="2200" dirty="0" smtClean="0">
                <a:solidFill>
                  <a:schemeClr val="tx1"/>
                </a:solidFill>
              </a:rPr>
              <a:t>8. В ВКР должно быть соблюдено единство стиля изложения, оформления, обеспечена орфографическая, синтаксическая и стилистическая грамотность в соответствии с нормами современного русского языка.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0" indent="449263" algn="just">
              <a:buNone/>
            </a:pPr>
            <a:endParaRPr lang="ru-RU" sz="1800" dirty="0" smtClean="0"/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6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892975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3. Структура ВКР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Титульный лист.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Содержание (план ВКР). 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Введение.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Основной текст (главы, разбитые на параграфы). 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Заключение.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Список использованной литературы.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Приложение (при наличии).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7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786454"/>
            <a:ext cx="8429684" cy="928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Объем ВКР 30-50 страниц печатного текста 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БЕЗ УЧЕТА ПРИЛОЖЕНИЙ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571612"/>
            <a:ext cx="2428892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ГОСТ 7.32-2017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92975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Рекомендованное количество страниц для каждого раздела ВКР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Введение: 2,5-5 стр. (минимум - две полных страницы текста)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Глава 1:  10-20 стр.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Глава 2: 15-20 стр.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Заключение: 3-5 стр. (минимум - три полных страницы текста).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8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686800" cy="5810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ТИТУЛЬНЫЙ ЛИСТ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Титульный лист является первой страницей ВКР и заполняется по установленной форме (номер страницы не проставляется).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7310-6062-4C59-95AF-E72C41920F57}" type="slidenum">
              <a:rPr lang="ru-RU" sz="2000" b="1" smtClean="0">
                <a:solidFill>
                  <a:schemeClr val="tx1"/>
                </a:solidFill>
              </a:rPr>
              <a:pPr/>
              <a:t>9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8081"/>
            <a:ext cx="8297015" cy="527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000760" y="5429264"/>
            <a:ext cx="2214578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dk1"/>
                </a:solidFill>
              </a:rPr>
              <a:t>WORD 2007, 2010</a:t>
            </a:r>
            <a:endParaRPr lang="ru-RU" sz="2400" b="1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1344</TotalTime>
  <Words>3151</Words>
  <PresentationFormat>Экран (4:3)</PresentationFormat>
  <Paragraphs>313</Paragraphs>
  <Slides>53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Трек</vt:lpstr>
      <vt:lpstr>Слайд 1</vt:lpstr>
      <vt:lpstr>Общие положения</vt:lpstr>
      <vt:lpstr>Общие положения</vt:lpstr>
      <vt:lpstr>2. Определение темы ВКР</vt:lpstr>
      <vt:lpstr>2. Определение темы ВКР</vt:lpstr>
      <vt:lpstr>2. Определение темы ВКР</vt:lpstr>
      <vt:lpstr>3. Структура ВКР</vt:lpstr>
      <vt:lpstr>Рекомендованное количество страниц для каждого раздела ВКР</vt:lpstr>
      <vt:lpstr>ТИТУЛЬНЫЙ ЛИСТ</vt:lpstr>
      <vt:lpstr>СОДЕРЖАНИЕ</vt:lpstr>
      <vt:lpstr>Слайд 11</vt:lpstr>
      <vt:lpstr>Список сокращений</vt:lpstr>
      <vt:lpstr>введение</vt:lpstr>
      <vt:lpstr>АКТУАЛЬНОСТЬ</vt:lpstr>
      <vt:lpstr>Цель исследования </vt:lpstr>
      <vt:lpstr>ЗАДАЧИ ИССЛЕДОВАНИЯ</vt:lpstr>
      <vt:lpstr>Объект исследования </vt:lpstr>
      <vt:lpstr>Предмет исследования </vt:lpstr>
      <vt:lpstr>МЕТОДЫ исследования </vt:lpstr>
      <vt:lpstr>Основная часть</vt:lpstr>
      <vt:lpstr>Основная часть</vt:lpstr>
      <vt:lpstr>заключение</vt:lpstr>
      <vt:lpstr>список использованной литературы</vt:lpstr>
      <vt:lpstr>список использованной литературы</vt:lpstr>
      <vt:lpstr>Приложения</vt:lpstr>
      <vt:lpstr>Слайд 26</vt:lpstr>
      <vt:lpstr>оформлениЕ ВКР</vt:lpstr>
      <vt:lpstr>оформлениЕ ВКР</vt:lpstr>
      <vt:lpstr>оформлениЕ ВКР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оформлениЕ ВКР</vt:lpstr>
      <vt:lpstr>оформлениЕ ВКР</vt:lpstr>
      <vt:lpstr>оформлениЕ ВКР</vt:lpstr>
      <vt:lpstr>оформлениЕ ВКР</vt:lpstr>
      <vt:lpstr>СОКРАЩЕНИЯ</vt:lpstr>
      <vt:lpstr>Оформление РИСУНКОВ</vt:lpstr>
      <vt:lpstr>Оформление РИСУНКОВ</vt:lpstr>
      <vt:lpstr>Слайд 44</vt:lpstr>
      <vt:lpstr>Слайд 45</vt:lpstr>
      <vt:lpstr>Слайд 46</vt:lpstr>
      <vt:lpstr>Оформление таблиц </vt:lpstr>
      <vt:lpstr>Оформление таблиц </vt:lpstr>
      <vt:lpstr>Слайд 49</vt:lpstr>
      <vt:lpstr>Оформление  списка использованной литературы</vt:lpstr>
      <vt:lpstr>Оформление ПРИЛОЖЕНИЙ</vt:lpstr>
      <vt:lpstr>НОРМОКОНТРОЛЬ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Докладчик: ЕзерНицкий А.Е.</dc:title>
  <dc:creator>05</dc:creator>
  <cp:lastModifiedBy>komp</cp:lastModifiedBy>
  <cp:revision>132</cp:revision>
  <dcterms:created xsi:type="dcterms:W3CDTF">2017-11-01T08:51:09Z</dcterms:created>
  <dcterms:modified xsi:type="dcterms:W3CDTF">2023-02-08T11:43:26Z</dcterms:modified>
</cp:coreProperties>
</file>