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5" r:id="rId7"/>
    <p:sldId id="266" r:id="rId8"/>
    <p:sldId id="267" r:id="rId9"/>
    <p:sldId id="260" r:id="rId10"/>
    <p:sldId id="261" r:id="rId11"/>
    <p:sldId id="262" r:id="rId12"/>
    <p:sldId id="263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зависимость</a:t>
            </a:r>
          </a:p>
        </c:rich>
      </c:tx>
      <c:layout>
        <c:manualLayout>
          <c:xMode val="edge"/>
          <c:yMode val="edge"/>
          <c:x val="0.2557306434550750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0667650918635171E-2"/>
          <c:y val="0.1412448443944507"/>
          <c:w val="0.48266805191017792"/>
          <c:h val="0.8274309461317335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Игровая зависимость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c:spPr>
          <c:explosion val="2"/>
          <c:dPt>
            <c:idx val="0"/>
            <c:bubble3D val="0"/>
            <c:explosion val="14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A94-4544-A8C8-43149D97C2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Низкая степень</c:v>
                </c:pt>
                <c:pt idx="1">
                  <c:v>Средняя степень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94-4544-A8C8-43149D97C23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715168416447953"/>
          <c:y val="0.23745454836468266"/>
          <c:w val="0.35895942694663169"/>
          <c:h val="0.54208666080416679"/>
        </c:manualLayout>
      </c:layout>
      <c:overlay val="0"/>
      <c:txPr>
        <a:bodyPr/>
        <a:lstStyle/>
        <a:p>
          <a:pPr>
            <a:defRPr sz="3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chemeClr val="accent1">
            <a:lumMod val="60000"/>
            <a:lumOff val="40000"/>
            <a:alpha val="8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40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</a:t>
            </a:r>
            <a:r>
              <a:rPr lang="ru-RU" sz="4000" baseline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курения</a:t>
            </a:r>
            <a:endParaRPr lang="ru-RU" sz="400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281249999999999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2889873140857388E-2"/>
          <c:y val="0.16902262217222846"/>
          <c:w val="0.48266805191017792"/>
          <c:h val="0.8274309461317335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Игровая зависимость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c:spPr>
          <c:explosion val="2"/>
          <c:dPt>
            <c:idx val="0"/>
            <c:bubble3D val="0"/>
            <c:explosion val="14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1AF-4BF2-BFB4-8CE073E8643C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1AF-4BF2-BFB4-8CE073E864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Низкая степень</c:v>
                </c:pt>
                <c:pt idx="1">
                  <c:v>Средняя степень</c:v>
                </c:pt>
                <c:pt idx="2">
                  <c:v>Не зависимы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0.19</c:v>
                </c:pt>
                <c:pt idx="1">
                  <c:v>0.16</c:v>
                </c:pt>
                <c:pt idx="2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AF-4BF2-BFB4-8CE073E8643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598025295864165"/>
          <c:y val="0.2609148856392951"/>
          <c:w val="0.38161241513430211"/>
          <c:h val="0.67544004972578675"/>
        </c:manualLayout>
      </c:layout>
      <c:overlay val="0"/>
      <c:txPr>
        <a:bodyPr/>
        <a:lstStyle/>
        <a:p>
          <a:pPr>
            <a:defRPr sz="3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chemeClr val="accent1">
            <a:lumMod val="60000"/>
            <a:lumOff val="40000"/>
            <a:alpha val="8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5720" y="-26527"/>
            <a:ext cx="9144000" cy="3057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Федеральное государственное автономное образовательное</a:t>
            </a:r>
            <a:endParaRPr lang="ru-RU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учреждение высшего образования</a:t>
            </a:r>
            <a:endParaRPr lang="ru-RU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«КРЫМСКИЙ ФЕДЕРАЛЬНЫЙ УНИВЕРСИТЕТ имени В.И. Вернадского»</a:t>
            </a:r>
            <a:endParaRPr lang="ru-RU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(ФГАОУ ВО «КФУ им. В.И. Вернадского»)</a:t>
            </a:r>
            <a:endParaRPr lang="ru-RU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МЕДИЦИНСКИЙ КОЛЛЕДЖ</a:t>
            </a:r>
            <a:endParaRPr lang="ru-RU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(структурное подразделение)</a:t>
            </a:r>
            <a:endParaRPr lang="ru-RU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ФГАОУ ВО «КФУ им. В.И. Вернадского»</a:t>
            </a:r>
            <a:endParaRPr lang="ru-RU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  <a:cs typeface="Calibri"/>
              </a:rPr>
              <a:t>Отчет по результатам </a:t>
            </a:r>
            <a:r>
              <a:rPr lang="ru-RU" sz="2000" dirty="0">
                <a:latin typeface="Times New Roman"/>
                <a:ea typeface="Times New Roman"/>
                <a:cs typeface="Calibri"/>
              </a:rPr>
              <a:t>антинаркотической направленности и популяризации ЗОЖ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01июня </a:t>
            </a:r>
            <a:r>
              <a:rPr lang="ru-RU" sz="2000" dirty="0">
                <a:latin typeface="Times New Roman"/>
                <a:ea typeface="Times New Roman"/>
                <a:cs typeface="Calibri"/>
              </a:rPr>
              <a:t>по 26 июня 2020г.</a:t>
            </a:r>
            <a:endParaRPr lang="ru-RU" sz="2000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105835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/>
                <a:ea typeface="Times New Roman"/>
                <a:cs typeface="Calibri"/>
              </a:rPr>
              <a:t>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«Вместе с нами к здоровому образу жизни!»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48456"/>
            <a:ext cx="374441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768" y="4452928"/>
            <a:ext cx="244983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853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80789"/>
            <a:ext cx="2477544" cy="165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85184"/>
            <a:ext cx="2441848" cy="16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85184"/>
            <a:ext cx="2448272" cy="16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11298134"/>
              </p:ext>
            </p:extLst>
          </p:nvPr>
        </p:nvGraphicFramePr>
        <p:xfrm>
          <a:off x="441288" y="188640"/>
          <a:ext cx="828092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86736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24625443"/>
              </p:ext>
            </p:extLst>
          </p:nvPr>
        </p:nvGraphicFramePr>
        <p:xfrm>
          <a:off x="683568" y="116632"/>
          <a:ext cx="7848872" cy="47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44" y="5163240"/>
            <a:ext cx="2337272" cy="155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488" y="5020971"/>
            <a:ext cx="1775939" cy="177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733" y="5079132"/>
            <a:ext cx="2093979" cy="175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397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6288" y="0"/>
            <a:ext cx="9170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Разработана памятка  о вреде курения для обучающихся медицинского колледжа</a:t>
            </a:r>
            <a:endParaRPr lang="ru-RU" sz="36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2" y="1527788"/>
            <a:ext cx="275554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25289" y="1556792"/>
            <a:ext cx="3222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4496" cap="flat" cmpd="sng" algn="ctr">
                  <a:gradFill>
                    <a:gsLst>
                      <a:gs pos="0">
                        <a:srgbClr val="9AB5E4"/>
                      </a:gs>
                      <a:gs pos="50000">
                        <a:srgbClr val="C2D1ED"/>
                      </a:gs>
                      <a:gs pos="100000">
                        <a:srgbClr val="E1E8F5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244061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/>
                <a:ea typeface="Calibri"/>
              </a:rPr>
              <a:t>             памятка    </a:t>
            </a:r>
            <a:endParaRPr lang="ru-RU" b="1" cap="all" dirty="0">
              <a:ln w="4496" cap="flat" cmpd="sng" algn="ctr">
                <a:gradFill>
                  <a:gsLst>
                    <a:gs pos="0">
                      <a:srgbClr val="9AB5E4"/>
                    </a:gs>
                    <a:gs pos="50000">
                      <a:srgbClr val="C2D1ED"/>
                    </a:gs>
                    <a:gs pos="100000">
                      <a:srgbClr val="E1E8F5"/>
                    </a:gs>
                  </a:gsLst>
                  <a:lin ang="5400000" scaled="0"/>
                </a:gradFill>
                <a:prstDash val="solid"/>
                <a:round/>
              </a:ln>
              <a:solidFill>
                <a:srgbClr val="244061"/>
              </a:solidFill>
              <a:effectLst>
                <a:outerShdw blurRad="114300" sx="0" sy="0">
                  <a:srgbClr val="000000"/>
                </a:outerShdw>
              </a:effectLst>
              <a:latin typeface="Times New Roman"/>
              <a:ea typeface="Calibri"/>
            </a:endParaRPr>
          </a:p>
          <a:p>
            <a:pPr algn="ctr"/>
            <a:r>
              <a:rPr lang="ru-RU" b="1" cap="all" dirty="0" smtClean="0">
                <a:ln w="4496" cap="flat" cmpd="sng" algn="ctr">
                  <a:gradFill>
                    <a:gsLst>
                      <a:gs pos="0">
                        <a:srgbClr val="9AB5E4"/>
                      </a:gs>
                      <a:gs pos="50000">
                        <a:srgbClr val="C2D1ED"/>
                      </a:gs>
                      <a:gs pos="100000">
                        <a:srgbClr val="E1E8F5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244061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/>
                <a:ea typeface="Calibri"/>
              </a:rPr>
              <a:t>             </a:t>
            </a:r>
            <a:r>
              <a:rPr lang="ru-RU" b="1" cap="all" dirty="0">
                <a:ln w="4496" cap="flat" cmpd="sng" algn="ctr">
                  <a:gradFill>
                    <a:gsLst>
                      <a:gs pos="0">
                        <a:srgbClr val="9AB5E4"/>
                      </a:gs>
                      <a:gs pos="50000">
                        <a:srgbClr val="C2D1ED"/>
                      </a:gs>
                      <a:gs pos="100000">
                        <a:srgbClr val="E1E8F5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244061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/>
                <a:ea typeface="Calibri"/>
              </a:rPr>
              <a:t>о  вреде курения</a:t>
            </a:r>
            <a:r>
              <a:rPr lang="ru-RU" b="1" cap="all" dirty="0">
                <a:ln w="4496" cap="flat" cmpd="sng" algn="ctr">
                  <a:gradFill>
                    <a:gsLst>
                      <a:gs pos="0">
                        <a:srgbClr val="9AB5E4"/>
                      </a:gs>
                      <a:gs pos="50000">
                        <a:srgbClr val="C2D1ED"/>
                      </a:gs>
                      <a:gs pos="100000">
                        <a:srgbClr val="E1E8F5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943634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/>
                <a:ea typeface="Calibri"/>
              </a:rPr>
              <a:t> 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8" y="2211712"/>
            <a:ext cx="2148126" cy="183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00" y="4170776"/>
            <a:ext cx="2144685" cy="197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666957" y="6179772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100" b="1" dirty="0">
                <a:solidFill>
                  <a:srgbClr val="0F243E"/>
                </a:solidFill>
                <a:latin typeface="Times New Roman"/>
                <a:ea typeface="Times New Roman"/>
              </a:rPr>
              <a:t>МЕДИЦИНСКИЙ КОЛЛЕДЖ</a:t>
            </a:r>
            <a:endParaRPr lang="ru-RU" sz="11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100" b="1" dirty="0">
                <a:solidFill>
                  <a:srgbClr val="0F243E"/>
                </a:solidFill>
                <a:latin typeface="Times New Roman"/>
                <a:ea typeface="Times New Roman"/>
              </a:rPr>
              <a:t> (структурное подразделение)</a:t>
            </a:r>
            <a:endParaRPr lang="ru-RU" sz="11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100" b="1" dirty="0">
                <a:solidFill>
                  <a:srgbClr val="0F243E"/>
                </a:solidFill>
                <a:latin typeface="Times New Roman"/>
                <a:ea typeface="Times New Roman"/>
              </a:rPr>
              <a:t>ФГАОУ ВО «КФУ им. В.И. Вернадского»</a:t>
            </a:r>
            <a:endParaRPr lang="ru-RU" sz="11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213" y="1700808"/>
            <a:ext cx="5997902" cy="41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769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92899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ПАМЯТКА ДЛЯ РОДИТЕЛЕЙ ПО ПРОФИЛАКТИКЕ ЗАВИСИМОСТЕЙ.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Уважаемые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родители!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Работа по развитию и воспитанию ребенка и недопущению приобщения детей к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алкоголю, наркотикам,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табакокурению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требует от родителей ответственного,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вдумчивого подхода, наличия определенных познаний и их постоянного расширения.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Здоровье ребенка - самое большое счастье для родителей.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Причины</a:t>
            </a:r>
            <a:r>
              <a:rPr lang="ru-RU" sz="1400" b="1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*любопытство - благодаря известному высказыванию «не очень умных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людей»: "Все надо попробовать!";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желание быть похожим на "крутого парня", на старшего авторитетного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товарища, часто личный пример родителей и т.д.;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желание быть "плохим" в ответ на постоянное давление со стороны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родителей: "Делай так, будь хорошим".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это может быть и способом привлечения внимания;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безделье, отсутствие каких-либо занятий либо обязанностей, в результате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эксперименты от скуки.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Задумайтесь: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ухоженный, вовремя накормленный, заботливо одетый ребенок может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быть внутренне одиноким, психологически безнадзорным, поскольку до его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настроения, переживаний, интересов никому нет дела; 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*мы так боимся, чтобы наши дети не наделали ошибок в жизни, что не замечаем, что, по сути дела, не даем им жить. Мы попираем и нарушаем их права, данные им от рождения, а потом удивляемся их инфантильности, несамостоятельности, тому, что страх жизни преобладает у них над страхом смерти;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ограничиваемый в своей активности, ребенок не приобретает собственного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жизненного опыта;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не убеждается лично в том, какие действия разумны, а какие - нет; что можно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делать, а чего следует избегать.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72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9220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757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9288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68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85" y="980726"/>
            <a:ext cx="7715837" cy="551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В конкурсе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плакатов «Нет наркотикам в нашей жизни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!» победила 32 группа, отделения «Сестринское дело»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99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Проведены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кураторские часы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о последствиях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употребления наркотиков «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Наркотики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– цена иллюзий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3"/>
            <a:ext cx="3753334" cy="25053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767" y="1034566"/>
            <a:ext cx="3888432" cy="25955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908572"/>
            <a:ext cx="3991456" cy="2664296"/>
          </a:xfrm>
          <a:prstGeom prst="rect">
            <a:avLst/>
          </a:prstGeom>
        </p:spPr>
      </p:pic>
      <p:pic>
        <p:nvPicPr>
          <p:cNvPr id="1028" name="Picture 4" descr="Шокирующие фотографии знаменитостей ДО и ПОСЛЕ употребления наркотиков (32 фото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67" y="3977341"/>
            <a:ext cx="3888432" cy="25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66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64" y="5649933"/>
            <a:ext cx="1877504" cy="11949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71" y="1061434"/>
            <a:ext cx="1178197" cy="8836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8" y="740466"/>
            <a:ext cx="2140822" cy="2854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47" y="4437149"/>
            <a:ext cx="2824342" cy="21182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Челлендж "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Спорт - ЗОЖ - карантин"</a:t>
            </a:r>
          </a:p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6961" y="6021288"/>
            <a:ext cx="4472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https://vk.com/video-128384152_456239131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73" y="740466"/>
            <a:ext cx="2942444" cy="2206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1" y="4022651"/>
            <a:ext cx="2560939" cy="19207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71" y="4545672"/>
            <a:ext cx="1654071" cy="11152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001" y="2108755"/>
            <a:ext cx="3263919" cy="24479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96" y="2946820"/>
            <a:ext cx="1987744" cy="14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96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7" t="2443" r="12244"/>
          <a:stretch/>
        </p:blipFill>
        <p:spPr>
          <a:xfrm>
            <a:off x="6444208" y="2792452"/>
            <a:ext cx="2477168" cy="4051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275" r="8553" b="-275"/>
          <a:stretch/>
        </p:blipFill>
        <p:spPr>
          <a:xfrm>
            <a:off x="3491880" y="1772816"/>
            <a:ext cx="2664296" cy="4554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7873" r="9365" b="3543"/>
          <a:stretch/>
        </p:blipFill>
        <p:spPr>
          <a:xfrm>
            <a:off x="221445" y="1341559"/>
            <a:ext cx="2851517" cy="39604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Памятка 26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июня - Международный день борьбы со злоупотреблением наркотическими средствами и их незаконным оборотом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16961"/>
            <a:ext cx="1813330" cy="13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52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Студенческая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конференция «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Calibri"/>
              </a:rPr>
              <a:t>Медицинские, правовые и социальные аспекты употребления и распространения наркотических средств»</a:t>
            </a:r>
          </a:p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8144255" cy="51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76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Результаты диагностики склонности обучающихся медицинского колледжа к различным зависимостям (тест на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аддикцию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Г.В. Лозовой)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64963"/>
            <a:ext cx="2094614" cy="139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https://koldovstvo.net/wp-content/uploads/2019/12/posledstviya-odnopolyh-privorotnyh-obryado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4" y="5483211"/>
            <a:ext cx="2260178" cy="132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485467"/>
            <a:ext cx="1944216" cy="140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75209"/>
            <a:ext cx="6912768" cy="403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3592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188</Words>
  <Application>Microsoft Office PowerPoint</Application>
  <PresentationFormat>Экран (4:3)</PresentationFormat>
  <Paragraphs>50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Пользователь Windows</cp:lastModifiedBy>
  <cp:revision>42</cp:revision>
  <dcterms:created xsi:type="dcterms:W3CDTF">2020-06-22T10:29:41Z</dcterms:created>
  <dcterms:modified xsi:type="dcterms:W3CDTF">2020-06-29T06:01:09Z</dcterms:modified>
</cp:coreProperties>
</file>