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4" r:id="rId6"/>
    <p:sldId id="266" r:id="rId7"/>
    <p:sldId id="265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0099FF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FFD6B-04BA-4A98-8966-95930456E79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92E00-C8DF-423D-810C-83198B9B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92E00-C8DF-423D-810C-83198B9B6CA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6AA72-13A5-4A5F-8E97-19914F3A1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106C0-2F1A-4B1F-B7CA-C3CF51577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CAA34-A059-429C-935B-9DF4FCC9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589D-1EB0-4D80-9577-450B40BE2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D772-1C06-46B6-8FCD-AC6ADBB58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AB82-1D86-4708-8CB0-0DF1A3C27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972B-AC23-4CF5-B9F1-0D8001A63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73C38-F4D1-476F-B97A-C206BA8E3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1C78F-0192-4E20-B605-7A04A4B84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F8AC-788D-4F3A-B298-606B1FAC9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F696-D5D0-43D8-A736-C840F95EF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004776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75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75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75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FCFFBE1E-2335-4929-8EAD-1C284CB8A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32" r:id="rId2"/>
    <p:sldLayoutId id="2147483931" r:id="rId3"/>
    <p:sldLayoutId id="2147483930" r:id="rId4"/>
    <p:sldLayoutId id="2147483929" r:id="rId5"/>
    <p:sldLayoutId id="2147483928" r:id="rId6"/>
    <p:sldLayoutId id="2147483927" r:id="rId7"/>
    <p:sldLayoutId id="2147483926" r:id="rId8"/>
    <p:sldLayoutId id="2147483925" r:id="rId9"/>
    <p:sldLayoutId id="2147483924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s://ru.wikipedia.org/wiki/19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and.com/ru/1958_%D0%B3%D0%BE%D0%B4" TargetMode="External"/><Relationship Id="rId2" Type="http://schemas.openxmlformats.org/officeDocument/2006/relationships/hyperlink" Target="http://www.wikiwand.com/ru/1972_%D0%B3%D0%BE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-838200" y="1752600"/>
            <a:ext cx="10839450" cy="1143000"/>
          </a:xfrm>
        </p:spPr>
        <p:txBody>
          <a:bodyPr tIns="46037" bIns="46037" anchor="b"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3600" b="1" dirty="0" smtClean="0">
                <a:solidFill>
                  <a:srgbClr val="CC3300"/>
                </a:solidFill>
                <a:latin typeface="Arial" charset="0"/>
              </a:rPr>
            </a:br>
            <a:endParaRPr lang="ru-RU" sz="3600" b="1" dirty="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4294967295"/>
          </p:nvPr>
        </p:nvSpPr>
        <p:spPr>
          <a:xfrm>
            <a:off x="0" y="685800"/>
            <a:ext cx="9144000" cy="3124200"/>
          </a:xfrm>
        </p:spPr>
        <p:txBody>
          <a:bodyPr tIns="46037" bIns="46037"/>
          <a:lstStyle/>
          <a:p>
            <a:pPr marL="400050" lvl="1" indent="0" algn="r" eaLnBrk="1" hangingPunct="1">
              <a:buNone/>
              <a:defRPr/>
            </a:pPr>
            <a:endParaRPr lang="ru-RU" sz="2400" b="0" dirty="0" smtClean="0"/>
          </a:p>
          <a:p>
            <a:pPr marL="400050" lvl="1" indent="0" algn="r" eaLnBrk="1" hangingPunct="1">
              <a:buNone/>
              <a:defRPr/>
            </a:pPr>
            <a:r>
              <a:rPr lang="ru-RU" sz="4400" b="0" dirty="0" smtClean="0"/>
              <a:t>Ефремов Виктор Кириллович</a:t>
            </a:r>
          </a:p>
          <a:p>
            <a:pPr marL="400050" lvl="1" indent="0" algn="r" eaLnBrk="1" hangingPunct="1">
              <a:buNone/>
              <a:defRPr/>
            </a:pPr>
            <a:r>
              <a:rPr lang="ru-RU" sz="4400" b="0" dirty="0" smtClean="0"/>
              <a:t>(</a:t>
            </a:r>
            <a:r>
              <a:rPr lang="ru-RU" sz="4400" b="0" dirty="0" smtClean="0">
                <a:hlinkClick r:id="rId3" tooltip="1916"/>
              </a:rPr>
              <a:t>1916</a:t>
            </a:r>
            <a:r>
              <a:rPr lang="ru-RU" sz="4400" b="0" dirty="0" smtClean="0"/>
              <a:t>-</a:t>
            </a:r>
            <a:r>
              <a:rPr lang="ru-RU" sz="4400" b="0" u="sng" dirty="0" smtClean="0">
                <a:hlinkClick r:id="rId4"/>
              </a:rPr>
              <a:t>1944</a:t>
            </a:r>
            <a:r>
              <a:rPr lang="ru-RU" sz="4400" b="0" u="sng" dirty="0" smtClean="0"/>
              <a:t>)</a:t>
            </a:r>
            <a:endParaRPr lang="ru-RU" sz="4400" b="0" dirty="0" smtClean="0"/>
          </a:p>
          <a:p>
            <a:pPr marL="400050" lvl="1" indent="0" algn="r" eaLnBrk="1" hangingPunct="1">
              <a:buFont typeface="Wingdings" pitchFamily="2" charset="2"/>
              <a:buNone/>
              <a:defRPr/>
            </a:pPr>
            <a:endParaRPr lang="ru-RU" sz="2600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1816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Икрамова</a:t>
            </a:r>
            <a:r>
              <a:rPr lang="ru-RU" dirty="0" smtClean="0"/>
              <a:t> </a:t>
            </a:r>
            <a:r>
              <a:rPr lang="ru-RU" dirty="0" err="1" smtClean="0"/>
              <a:t>Пакизе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Алиева </a:t>
            </a:r>
            <a:r>
              <a:rPr lang="ru-RU" dirty="0" err="1" smtClean="0"/>
              <a:t>Фериде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</a:t>
            </a:r>
            <a:r>
              <a:rPr lang="ru-RU" dirty="0" smtClean="0"/>
              <a:t>31 </a:t>
            </a:r>
            <a:r>
              <a:rPr lang="ru-RU" dirty="0" smtClean="0"/>
              <a:t>группа - ЗТ</a:t>
            </a:r>
            <a:endParaRPr lang="ru-RU" dirty="0"/>
          </a:p>
        </p:txBody>
      </p:sp>
      <p:pic>
        <p:nvPicPr>
          <p:cNvPr id="7" name="Рисунок 6" descr="4088bc17a6c0c3820c8eab50be504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92296"/>
            <a:ext cx="3337560" cy="2965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Ефремов_Виктор_Кирилло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9" y="0"/>
            <a:ext cx="48006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24400" y="0"/>
            <a:ext cx="419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Виктор Кириллович Ефремов</a:t>
            </a:r>
            <a:r>
              <a:rPr lang="ru-RU" sz="3600" dirty="0" smtClean="0"/>
              <a:t> (1916—1944)</a:t>
            </a:r>
            <a:r>
              <a:rPr lang="ru-RU" sz="1800" dirty="0" smtClean="0"/>
              <a:t> — </a:t>
            </a:r>
            <a:r>
              <a:rPr lang="ru-RU" sz="2800" dirty="0" smtClean="0"/>
              <a:t>заместитель начальника железнодорожной станции Симферополь. Подпольщик в годы Великой Отечественной войны. </a:t>
            </a:r>
            <a:endParaRPr lang="ru-RU" sz="2800" dirty="0"/>
          </a:p>
        </p:txBody>
      </p:sp>
      <p:pic>
        <p:nvPicPr>
          <p:cNvPr id="20" name="Рисунок 19" descr="6 (5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76800"/>
            <a:ext cx="4572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67200" y="2590800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Родился в 1916 году. С приходом оккупантов — продолжал работать сначала сцепщиком вагонов, а затем  начальником станции.</a:t>
            </a:r>
          </a:p>
          <a:p>
            <a:r>
              <a:rPr lang="ru-RU" sz="2400" dirty="0" smtClean="0"/>
              <a:t>В начале марта 1944 года в подпольной организации начались провалы. 8 марта был арестован В. К. Ефремов и члены его группы — В. Э. </a:t>
            </a:r>
            <a:r>
              <a:rPr lang="ru-RU" sz="2400" dirty="0" err="1" smtClean="0"/>
              <a:t>Лавриненко</a:t>
            </a:r>
            <a:r>
              <a:rPr lang="ru-RU" sz="2400" dirty="0" smtClean="0"/>
              <a:t> и И. Г. Левицкий. Жизнь героев-подпольщиков трагически оборвалась незадолго до освобождения города. Зверским пыткам фашисты подвергли Виктора Ефремова - гитлеровцы перебили ему ноги, выломали руки.</a:t>
            </a:r>
          </a:p>
          <a:p>
            <a:r>
              <a:rPr lang="ru-RU" sz="2400" dirty="0" smtClean="0"/>
              <a:t>В застенке в апреле 1944 года была обнаружена надпись на стене:</a:t>
            </a:r>
          </a:p>
          <a:p>
            <a:r>
              <a:rPr lang="ru-RU" sz="2400" dirty="0" smtClean="0"/>
              <a:t>«На двадцать восьмом году жизни здесь сидел с 10 марта 1944 г. Ефремов Виктор. Приговорен к смерти, которая будет 24 марта 1944 года. Прощайте, дорогие друзья и товарищи. Умираю за дело нашей любимой Родины. Живите, имейте связь с партизанами и мстите. Прощайте, друзья! Ефремов».</a:t>
            </a:r>
          </a:p>
          <a:p>
            <a:r>
              <a:rPr lang="ru-RU" sz="2400" dirty="0" smtClean="0"/>
              <a:t>24 марта 1944 года немецкие оккупанты расстреляли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62200" y="381000"/>
            <a:ext cx="38170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	</a:t>
            </a:r>
            <a:r>
              <a:rPr lang="ru-RU" sz="6000" b="1" dirty="0" smtClean="0"/>
              <a:t>Память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5240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В </a:t>
            </a:r>
            <a:r>
              <a:rPr lang="ru-RU" sz="2800" dirty="0" smtClean="0">
                <a:hlinkClick r:id="rId2"/>
              </a:rPr>
              <a:t>1972 году</a:t>
            </a:r>
            <a:r>
              <a:rPr lang="ru-RU" sz="2800" dirty="0" smtClean="0"/>
              <a:t> на здании железнодорожного вокзала станции Симферополь, у выхода на перрон, в честь диверсионной группы В. К. Ефремова была установлена бронзовая мемориальная доска.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810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- В честь Ефремова в </a:t>
            </a:r>
            <a:r>
              <a:rPr lang="ru-RU" sz="2800" dirty="0" smtClean="0">
                <a:hlinkClick r:id="rId3" tooltip="1958 год"/>
              </a:rPr>
              <a:t>1958 году</a:t>
            </a:r>
            <a:r>
              <a:rPr lang="ru-RU" sz="2800" dirty="0" smtClean="0"/>
              <a:t> была улица названа улица в городе Симферополе.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81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- В честь В.К. Ефремова была названа железнодорожная станция.</a:t>
            </a:r>
            <a:endParaRPr lang="ru-RU" sz="2800" dirty="0"/>
          </a:p>
        </p:txBody>
      </p:sp>
      <p:pic>
        <p:nvPicPr>
          <p:cNvPr id="11" name="Рисунок 10" descr="kak_narisovat_vechnuy_ogon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16002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Фрагмент стены с предсмертным обращением       Виктора Ефремова.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024px-Предсмертная_записка_Виктора_Ефрем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5257800" cy="5257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7800" y="1600200"/>
            <a:ext cx="388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«На двадцать восьмом году жизни здесь сидел с 10 марта 1944 г. Ефремов Виктор. Приговорен к смерти, которая будет 24 марта 1944 года. Прощайте, дорогие друзья и товарищи. Умираю за дело нашей любимой Родины. Живите, имейте связь с партизанами и мстите. Прощайте, друзья! Ефремов».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-4572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2400" b="1" dirty="0"/>
          </a:p>
          <a:p>
            <a:pPr marL="342900" indent="-342900"/>
            <a:endParaRPr lang="ru-RU" sz="2400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352800" y="1371600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8" name="Рисунок 7" descr="0BQcGfOOBf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  <p:pic>
        <p:nvPicPr>
          <p:cNvPr id="9" name="Рисунок 8" descr="dumjv36ot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/>
            <a:endParaRPr lang="ru-RU" b="1" i="1" dirty="0"/>
          </a:p>
          <a:p>
            <a:pPr marL="342900" indent="-342900"/>
            <a:endParaRPr lang="ru-RU" sz="2400" b="1" dirty="0"/>
          </a:p>
          <a:p>
            <a:pPr marL="342900" indent="-342900"/>
            <a:r>
              <a:rPr lang="ru-RU" sz="2400" b="1" dirty="0"/>
              <a:t>		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 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624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Улица, носящая имя отважного подпольщика,— типичная улица старой </a:t>
            </a:r>
            <a:r>
              <a:rPr lang="ru-RU" dirty="0" err="1" smtClean="0"/>
              <a:t>Ак-Мечети</a:t>
            </a:r>
            <a:r>
              <a:rPr lang="ru-RU" dirty="0" smtClean="0"/>
              <a:t>: узкая, с низкими домами, заборами из бутового камня. Новых домов здесь мало: архитекторы стремятся сохранить этот район как памятник прошедших времен.</a:t>
            </a:r>
            <a:endParaRPr lang="ru-RU" dirty="0"/>
          </a:p>
        </p:txBody>
      </p:sp>
      <p:pic>
        <p:nvPicPr>
          <p:cNvPr id="15" name="Рисунок 14" descr="tramway-simferopol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Могила В.К. Ефремова в Симферополе</a:t>
            </a:r>
            <a:endParaRPr lang="ru-RU" sz="3600" dirty="0"/>
          </a:p>
        </p:txBody>
      </p:sp>
      <p:pic>
        <p:nvPicPr>
          <p:cNvPr id="8" name="Рисунок 7" descr="640px-Братська_могила_членів_підпільно-диверсійної_групи_залізничників_Симферополь_1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638800" cy="5334000"/>
          </a:xfrm>
          <a:prstGeom prst="rect">
            <a:avLst/>
          </a:prstGeom>
        </p:spPr>
      </p:pic>
      <p:pic>
        <p:nvPicPr>
          <p:cNvPr id="10" name="Рисунок 9" descr="kak_narisovat_vechnuy_ogon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086100"/>
            <a:ext cx="3505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 </a:t>
            </a:r>
            <a:r>
              <a:rPr lang="ru-RU" sz="4800" b="1" dirty="0" smtClean="0">
                <a:solidFill>
                  <a:srgbClr val="FF0000"/>
                </a:solidFill>
              </a:rPr>
              <a:t>Вечная память!</a:t>
            </a:r>
          </a:p>
          <a:p>
            <a:endParaRPr lang="ru-RU" sz="4000" b="1" dirty="0" smtClean="0"/>
          </a:p>
          <a:p>
            <a:r>
              <a:rPr lang="ru-RU" sz="2800" dirty="0" smtClean="0"/>
              <a:t>     Мы не должны забывать, какой ценой была достигнута наша победа, какой ценой был сохранен мир. Нашему поколению стоит брать пример с еще живых, и почитать уже ушедших от нас </a:t>
            </a:r>
            <a:r>
              <a:rPr lang="ru-RU" sz="2800" b="1" dirty="0" smtClean="0">
                <a:solidFill>
                  <a:srgbClr val="FF0000"/>
                </a:solidFill>
              </a:rPr>
              <a:t>героев Великой Отечественной войны</a:t>
            </a:r>
            <a:r>
              <a:rPr lang="ru-RU" sz="2800" dirty="0" smtClean="0"/>
              <a:t>. Они подарили всем нам будущее. А без знания своего прошлого, никогда не будет будущего. Вечная память </a:t>
            </a:r>
            <a:r>
              <a:rPr lang="ru-RU" sz="2800" b="1" dirty="0" smtClean="0">
                <a:solidFill>
                  <a:srgbClr val="FF0000"/>
                </a:solidFill>
              </a:rPr>
              <a:t>героям Великой Отечественной Войны</a:t>
            </a:r>
            <a:r>
              <a:rPr lang="ru-RU" sz="2800" dirty="0" smtClean="0"/>
              <a:t>, и огромное спасибо им. Это меньшее из того, что можем сделать мы для них! </a:t>
            </a:r>
            <a:r>
              <a:rPr lang="ru-RU" sz="2800" dirty="0" smtClean="0">
                <a:solidFill>
                  <a:srgbClr val="FF0000"/>
                </a:solidFill>
              </a:rPr>
              <a:t>Помнить!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0_79877_9d77e2cc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5403532"/>
            <a:ext cx="2286000" cy="145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1032</TotalTime>
  <Words>117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Project Overview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81</cp:revision>
  <cp:lastPrinted>1601-01-01T00:00:00Z</cp:lastPrinted>
  <dcterms:created xsi:type="dcterms:W3CDTF">1601-01-01T00:00:00Z</dcterms:created>
  <dcterms:modified xsi:type="dcterms:W3CDTF">2020-04-13T10:21:11Z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